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6" r:id="rId8"/>
    <p:sldId id="262" r:id="rId9"/>
    <p:sldId id="264" r:id="rId10"/>
    <p:sldId id="265" r:id="rId11"/>
    <p:sldId id="268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27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536828111272611E-2"/>
          <c:y val="3.3465165616623972E-2"/>
          <c:w val="0.89538487375971221"/>
          <c:h val="0.8571450440269892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высшая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dLbls>
            <c:dLbl>
              <c:idx val="0"/>
              <c:layout>
                <c:manualLayout>
                  <c:x val="4.7667376297528506E-3"/>
                  <c:y val="-5.76372266896162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747803797576045E-2"/>
                  <c:y val="-5.7637226689616225E-2"/>
                </c:manualLayout>
              </c:layout>
              <c:spPr/>
              <c:txPr>
                <a:bodyPr/>
                <a:lstStyle/>
                <a:p>
                  <a:pPr>
                    <a:defRPr sz="1800" b="1" kern="1000" baseline="0">
                      <a:solidFill>
                        <a:schemeClr val="accent4"/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5613652823913526E-3"/>
                  <c:y val="-5.07195182684116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 kern="1000" baseline="0">
                    <a:solidFill>
                      <a:schemeClr val="accent4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2014-15 уч.г.</c:v>
                </c:pt>
                <c:pt idx="1">
                  <c:v>2015-16 уч.г.</c:v>
                </c:pt>
                <c:pt idx="2">
                  <c:v>2016-17 уч.г.</c:v>
                </c:pt>
                <c:pt idx="3">
                  <c:v>2017-18 уч.г</c:v>
                </c:pt>
              </c:strCache>
            </c:strRef>
          </c:cat>
          <c:val>
            <c:numRef>
              <c:f>Лист1!$B$2:$B$5</c:f>
              <c:numCache>
                <c:formatCode>0.00%</c:formatCode>
                <c:ptCount val="4"/>
                <c:pt idx="0">
                  <c:v>0.21</c:v>
                </c:pt>
                <c:pt idx="1">
                  <c:v>0.21</c:v>
                </c:pt>
                <c:pt idx="2">
                  <c:v>0.2054</c:v>
                </c:pt>
                <c:pt idx="3">
                  <c:v>0.20499999999999999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первая</c:v>
                </c:pt>
              </c:strCache>
            </c:strRef>
          </c:tx>
          <c:spPr>
            <a:ln>
              <a:solidFill>
                <a:srgbClr val="0070C0"/>
              </a:solidFill>
            </a:ln>
          </c:spPr>
          <c:invertIfNegative val="0"/>
          <c:dPt>
            <c:idx val="0"/>
            <c:invertIfNegative val="0"/>
            <c:bubble3D val="0"/>
            <c:spPr>
              <a:ln>
                <a:solidFill>
                  <a:schemeClr val="bg2">
                    <a:lumMod val="75000"/>
                  </a:schemeClr>
                </a:solidFill>
              </a:ln>
            </c:spPr>
          </c:dPt>
          <c:dLbls>
            <c:dLbl>
              <c:idx val="0"/>
              <c:layout>
                <c:manualLayout>
                  <c:x val="2.86004257785171E-2"/>
                  <c:y val="-5.87897641002851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3.8133901038022805E-2"/>
                  <c:y val="-2.58727106473388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6.2454611295654104E-3"/>
                  <c:y val="-3.0431710961047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4.6296296296296294E-3"/>
                  <c:y val="-1.96528341040348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400" b="1">
                    <a:solidFill>
                      <a:schemeClr val="bg2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2014-15 уч.г.</c:v>
                </c:pt>
                <c:pt idx="1">
                  <c:v>2015-16 уч.г.</c:v>
                </c:pt>
                <c:pt idx="2">
                  <c:v>2016-17 уч.г.</c:v>
                </c:pt>
                <c:pt idx="3">
                  <c:v>2017-18 уч.г</c:v>
                </c:pt>
              </c:strCache>
            </c:strRef>
          </c:cat>
          <c:val>
            <c:numRef>
              <c:f>Лист1!$C$2:$C$5</c:f>
              <c:numCache>
                <c:formatCode>0%</c:formatCode>
                <c:ptCount val="4"/>
                <c:pt idx="0">
                  <c:v>0.41</c:v>
                </c:pt>
                <c:pt idx="1">
                  <c:v>0.45860000000000001</c:v>
                </c:pt>
                <c:pt idx="2">
                  <c:v>0.47799999999999998</c:v>
                </c:pt>
                <c:pt idx="3">
                  <c:v>0.48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45072512"/>
        <c:axId val="145074048"/>
        <c:axId val="0"/>
      </c:bar3DChart>
      <c:catAx>
        <c:axId val="14507251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800" b="1">
                <a:solidFill>
                  <a:schemeClr val="accent6">
                    <a:lumMod val="75000"/>
                  </a:schemeClr>
                </a:solidFill>
              </a:defRPr>
            </a:pPr>
            <a:endParaRPr lang="ru-RU"/>
          </a:p>
        </c:txPr>
        <c:crossAx val="145074048"/>
        <c:crosses val="autoZero"/>
        <c:auto val="1"/>
        <c:lblAlgn val="ctr"/>
        <c:lblOffset val="100"/>
        <c:noMultiLvlLbl val="0"/>
      </c:catAx>
      <c:valAx>
        <c:axId val="145074048"/>
        <c:scaling>
          <c:orientation val="minMax"/>
        </c:scaling>
        <c:delete val="1"/>
        <c:axPos val="l"/>
        <c:majorGridlines/>
        <c:numFmt formatCode="0.00%" sourceLinked="1"/>
        <c:majorTickMark val="out"/>
        <c:minorTickMark val="none"/>
        <c:tickLblPos val="nextTo"/>
        <c:crossAx val="14507251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5346256308195323"/>
          <c:y val="0.83816973011229201"/>
          <c:w val="0.14653743691804677"/>
          <c:h val="0.15323943213853053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1.2024048096192365E-3"/>
          <c:w val="1"/>
          <c:h val="0.8992784519169573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школы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007455359521932E-2"/>
                  <c:y val="-4.27521710086840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8.9972962854734218E-2"/>
                  <c:y val="1.24203726972433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7586514663636813E-2"/>
                  <c:y val="-1.7388521776140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000" b="1">
                    <a:solidFill>
                      <a:schemeClr val="accent3">
                        <a:lumMod val="50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2015-16 уч.г.</c:v>
                </c:pt>
                <c:pt idx="1">
                  <c:v>2016-17 уч.г.</c:v>
                </c:pt>
                <c:pt idx="2">
                  <c:v>2017-18 уч.г.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0.7</c:v>
                </c:pt>
                <c:pt idx="1">
                  <c:v>0.72</c:v>
                </c:pt>
                <c:pt idx="2">
                  <c:v>0.71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ДОУ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7206760224473705E-2"/>
                  <c:y val="-3.47361389445557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5772863539100894E-2"/>
                  <c:y val="-2.04486136000991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6677591378735804E-2"/>
                  <c:y val="-5.46496398678707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3.2407407407407524E-2"/>
                  <c:y val="-1.68361959653669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0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2015-16 уч.г.</c:v>
                </c:pt>
                <c:pt idx="1">
                  <c:v>2016-17 уч.г.</c:v>
                </c:pt>
                <c:pt idx="2">
                  <c:v>2017-18 уч.г.</c:v>
                </c:pt>
              </c:strCache>
            </c:strRef>
          </c:cat>
          <c:val>
            <c:numRef>
              <c:f>Лист1!$C$2:$C$4</c:f>
              <c:numCache>
                <c:formatCode>0%</c:formatCode>
                <c:ptCount val="3"/>
                <c:pt idx="0">
                  <c:v>0.64</c:v>
                </c:pt>
                <c:pt idx="1">
                  <c:v>0.64300000000000002</c:v>
                </c:pt>
                <c:pt idx="2">
                  <c:v>0.65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УДО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1508450280592128E-2"/>
                  <c:y val="-2.67201068804275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8640656909846409E-2"/>
                  <c:y val="-2.55607670001239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7.4104744664224981E-2"/>
                  <c:y val="-1.24203726972433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5.7098765432098762E-2"/>
                  <c:y val="-2.80603266089448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000" b="1">
                    <a:solidFill>
                      <a:schemeClr val="accent6">
                        <a:lumMod val="7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2015-16 уч.г.</c:v>
                </c:pt>
                <c:pt idx="1">
                  <c:v>2016-17 уч.г.</c:v>
                </c:pt>
                <c:pt idx="2">
                  <c:v>2017-18 уч.г.</c:v>
                </c:pt>
              </c:strCache>
            </c:strRef>
          </c:cat>
          <c:val>
            <c:numRef>
              <c:f>Лист1!$D$2:$D$4</c:f>
              <c:numCache>
                <c:formatCode>0%</c:formatCode>
                <c:ptCount val="3"/>
                <c:pt idx="0">
                  <c:v>0.64</c:v>
                </c:pt>
                <c:pt idx="1">
                  <c:v>0.64</c:v>
                </c:pt>
                <c:pt idx="2">
                  <c:v>0.64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0"/>
        <c:gapDepth val="200"/>
        <c:shape val="cylinder"/>
        <c:axId val="151480576"/>
        <c:axId val="151498752"/>
        <c:axId val="0"/>
      </c:bar3DChart>
      <c:catAx>
        <c:axId val="15148057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chemeClr val="accent6">
                    <a:lumMod val="75000"/>
                  </a:schemeClr>
                </a:solidFill>
              </a:defRPr>
            </a:pPr>
            <a:endParaRPr lang="ru-RU"/>
          </a:p>
        </c:txPr>
        <c:crossAx val="151498752"/>
        <c:crosses val="autoZero"/>
        <c:auto val="1"/>
        <c:lblAlgn val="ctr"/>
        <c:lblOffset val="100"/>
        <c:noMultiLvlLbl val="0"/>
      </c:catAx>
      <c:valAx>
        <c:axId val="151498752"/>
        <c:scaling>
          <c:orientation val="minMax"/>
        </c:scaling>
        <c:delete val="1"/>
        <c:axPos val="l"/>
        <c:majorGridlines>
          <c:spPr>
            <a:ln>
              <a:noFill/>
            </a:ln>
          </c:spPr>
        </c:majorGridlines>
        <c:numFmt formatCode="0%" sourceLinked="1"/>
        <c:majorTickMark val="out"/>
        <c:minorTickMark val="none"/>
        <c:tickLblPos val="nextTo"/>
        <c:crossAx val="15148057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5746530030743551"/>
          <c:y val="5.5410086207067971E-2"/>
          <c:w val="0.14105260479928"/>
          <c:h val="0.21502145685821053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2.7804095783179713E-2"/>
          <c:w val="0.8939268008165645"/>
          <c:h val="0.8154158718936864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2015-16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6134652947797875E-3"/>
                  <c:y val="-2.89099265961947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</c:dLbl>
            <c:dLbl>
              <c:idx val="1"/>
              <c:layout>
                <c:manualLayout>
                  <c:x val="1.3316843102565803E-3"/>
                  <c:y val="-8.880348453635226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</c:dLbl>
            <c:dLbl>
              <c:idx val="4"/>
              <c:layout>
                <c:manualLayout>
                  <c:x val="4.3549359064632299E-3"/>
                  <c:y val="-3.963799585923319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</c:dLbl>
            <c:txPr>
              <a:bodyPr/>
              <a:lstStyle/>
              <a:p>
                <a:pPr>
                  <a:defRPr sz="2000" b="1">
                    <a:solidFill>
                      <a:schemeClr val="accent6">
                        <a:lumMod val="50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 </c:separator>
            <c:showLeaderLines val="0"/>
          </c:dLbls>
          <c:cat>
            <c:strRef>
              <c:f>Лист1!$A$2:$A$4</c:f>
              <c:strCache>
                <c:ptCount val="3"/>
                <c:pt idx="0">
                  <c:v>гимназии</c:v>
                </c:pt>
                <c:pt idx="1">
                  <c:v>школы с углубленным</c:v>
                </c:pt>
                <c:pt idx="2">
                  <c:v>СОШ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0.72</c:v>
                </c:pt>
                <c:pt idx="1">
                  <c:v>0.7</c:v>
                </c:pt>
                <c:pt idx="2">
                  <c:v>0.7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2016-17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4477132303659167E-2"/>
                  <c:y val="-2.12656958968595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0714236213893233E-2"/>
                  <c:y val="-1.37926535133948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3316966269736035E-2"/>
                  <c:y val="-1.59950237149135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1865282865655045E-2"/>
                  <c:y val="4.15996084889605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5470144244749707E-2"/>
                  <c:y val="-1.12194254893848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000" b="1" i="1">
                    <a:solidFill>
                      <a:srgbClr val="FF000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гимназии</c:v>
                </c:pt>
                <c:pt idx="1">
                  <c:v>школы с углубленным</c:v>
                </c:pt>
                <c:pt idx="2">
                  <c:v>СОШ</c:v>
                </c:pt>
              </c:strCache>
            </c:strRef>
          </c:cat>
          <c:val>
            <c:numRef>
              <c:f>Лист1!$C$2:$C$4</c:f>
              <c:numCache>
                <c:formatCode>0%</c:formatCode>
                <c:ptCount val="3"/>
                <c:pt idx="0">
                  <c:v>0.74</c:v>
                </c:pt>
                <c:pt idx="1">
                  <c:v>0.67</c:v>
                </c:pt>
                <c:pt idx="2">
                  <c:v>0.71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2017-18%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3574561946276235E-2"/>
                  <c:y val="-4.38512864202233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3574561946276235E-2"/>
                  <c:y val="-2.30795287850790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3.1432749261701642E-2"/>
                  <c:y val="-3.23113402991106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000" b="1">
                    <a:solidFill>
                      <a:schemeClr val="accent3">
                        <a:lumMod val="7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гимназии</c:v>
                </c:pt>
                <c:pt idx="1">
                  <c:v>школы с углубленным</c:v>
                </c:pt>
                <c:pt idx="2">
                  <c:v>СОШ</c:v>
                </c:pt>
              </c:strCache>
            </c:strRef>
          </c:cat>
          <c:val>
            <c:numRef>
              <c:f>Лист1!$D$2:$D$4</c:f>
              <c:numCache>
                <c:formatCode>0%</c:formatCode>
                <c:ptCount val="3"/>
                <c:pt idx="0">
                  <c:v>0.748</c:v>
                </c:pt>
                <c:pt idx="1">
                  <c:v>0.68959999999999999</c:v>
                </c:pt>
                <c:pt idx="2">
                  <c:v>0.67400000000000004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51978368"/>
        <c:axId val="151979904"/>
        <c:axId val="0"/>
      </c:bar3DChart>
      <c:catAx>
        <c:axId val="1519783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 baseline="0"/>
            </a:pPr>
            <a:endParaRPr lang="ru-RU"/>
          </a:p>
        </c:txPr>
        <c:crossAx val="151979904"/>
        <c:crosses val="autoZero"/>
        <c:auto val="1"/>
        <c:lblAlgn val="ctr"/>
        <c:lblOffset val="90"/>
        <c:noMultiLvlLbl val="0"/>
      </c:catAx>
      <c:valAx>
        <c:axId val="151979904"/>
        <c:scaling>
          <c:orientation val="minMax"/>
        </c:scaling>
        <c:delete val="1"/>
        <c:axPos val="l"/>
        <c:majorGridlines/>
        <c:numFmt formatCode="0%" sourceLinked="1"/>
        <c:majorTickMark val="out"/>
        <c:minorTickMark val="none"/>
        <c:tickLblPos val="nextTo"/>
        <c:crossAx val="15197836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1402401088752796"/>
          <c:y val="0.76811830345115917"/>
          <c:w val="0.18371075143384855"/>
          <c:h val="0.23188170477406797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8530173796202937E-2"/>
          <c:y val="6.5179955850316149E-2"/>
          <c:w val="0.96626729510430276"/>
          <c:h val="0.66940493930626066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7.9314205661360562E-3"/>
                  <c:y val="-1.7676767676767676E-2"/>
                </c:manualLayout>
              </c:layout>
              <c:spPr/>
              <c:txPr>
                <a:bodyPr/>
                <a:lstStyle/>
                <a:p>
                  <a:pPr>
                    <a:defRPr sz="1800" b="1">
                      <a:solidFill>
                        <a:schemeClr val="accent1">
                          <a:lumMod val="50000"/>
                        </a:schemeClr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5333047679862384E-2"/>
                  <c:y val="-2.8129300744005322E-2"/>
                </c:manualLayout>
              </c:layout>
              <c:spPr/>
              <c:txPr>
                <a:bodyPr/>
                <a:lstStyle/>
                <a:p>
                  <a:pPr>
                    <a:defRPr sz="1800" b="1">
                      <a:solidFill>
                        <a:schemeClr val="accent1">
                          <a:lumMod val="50000"/>
                        </a:schemeClr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2126603333382244E-2"/>
                  <c:y val="-2.9510157083995497E-2"/>
                </c:manualLayout>
              </c:layout>
              <c:spPr/>
              <c:txPr>
                <a:bodyPr/>
                <a:lstStyle/>
                <a:p>
                  <a:pPr>
                    <a:defRPr sz="1800" b="1">
                      <a:solidFill>
                        <a:schemeClr val="accent1">
                          <a:lumMod val="50000"/>
                        </a:schemeClr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9.7524541298346923E-3"/>
                  <c:y val="-9.8820541678943889E-3"/>
                </c:manualLayout>
              </c:layout>
              <c:spPr/>
              <c:txPr>
                <a:bodyPr/>
                <a:lstStyle/>
                <a:p>
                  <a:pPr>
                    <a:defRPr sz="1800" b="1">
                      <a:solidFill>
                        <a:schemeClr val="accent1">
                          <a:lumMod val="50000"/>
                        </a:schemeClr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5862841132272112E-2"/>
                  <c:y val="-2.020202020202019E-2"/>
                </c:manualLayout>
              </c:layout>
              <c:spPr/>
              <c:txPr>
                <a:bodyPr/>
                <a:lstStyle/>
                <a:p>
                  <a:pPr>
                    <a:defRPr sz="1800" b="1">
                      <a:solidFill>
                        <a:schemeClr val="accent1">
                          <a:lumMod val="50000"/>
                        </a:schemeClr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8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Лист1!$A$2:$A$7</c:f>
              <c:strCache>
                <c:ptCount val="6"/>
                <c:pt idx="0">
                  <c:v>школа №8</c:v>
                </c:pt>
                <c:pt idx="1">
                  <c:v>школа №32, 130</c:v>
                </c:pt>
                <c:pt idx="2">
                  <c:v>школа №99</c:v>
                </c:pt>
                <c:pt idx="3">
                  <c:v>школа №120,137</c:v>
                </c:pt>
                <c:pt idx="4">
                  <c:v>ДМШ-24</c:v>
                </c:pt>
                <c:pt idx="5">
                  <c:v>ДДЮТ и эк.</c:v>
                </c:pt>
              </c:strCache>
            </c:strRef>
          </c:cat>
          <c:val>
            <c:numRef>
              <c:f>Лист1!$B$2:$B$7</c:f>
              <c:numCache>
                <c:formatCode>0%</c:formatCode>
                <c:ptCount val="6"/>
                <c:pt idx="0">
                  <c:v>0.55000000000000004</c:v>
                </c:pt>
                <c:pt idx="1">
                  <c:v>0.56000000000000005</c:v>
                </c:pt>
                <c:pt idx="2">
                  <c:v>0.59</c:v>
                </c:pt>
                <c:pt idx="3">
                  <c:v>0.6</c:v>
                </c:pt>
                <c:pt idx="4">
                  <c:v>0.56999999999999995</c:v>
                </c:pt>
                <c:pt idx="5">
                  <c:v>0.5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52006016"/>
        <c:axId val="152007808"/>
        <c:axId val="0"/>
      </c:bar3DChart>
      <c:catAx>
        <c:axId val="15200601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ru-RU"/>
          </a:p>
        </c:txPr>
        <c:crossAx val="152007808"/>
        <c:crosses val="autoZero"/>
        <c:auto val="1"/>
        <c:lblAlgn val="ctr"/>
        <c:lblOffset val="100"/>
        <c:noMultiLvlLbl val="0"/>
      </c:catAx>
      <c:valAx>
        <c:axId val="152007808"/>
        <c:scaling>
          <c:orientation val="minMax"/>
        </c:scaling>
        <c:delete val="1"/>
        <c:axPos val="l"/>
        <c:majorGridlines/>
        <c:numFmt formatCode="0%" sourceLinked="1"/>
        <c:majorTickMark val="out"/>
        <c:minorTickMark val="none"/>
        <c:tickLblPos val="nextTo"/>
        <c:crossAx val="15200601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9444444444444448E-2"/>
          <c:y val="2.657619473026589E-2"/>
          <c:w val="0.84876543209876543"/>
          <c:h val="0.8155311510288810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6234567901234566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6234567901234566E-2"/>
                  <c:y val="-3.08663592698393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0061728395061727E-2"/>
                  <c:y val="-5.6120653217889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3.2407407407407406E-2"/>
                  <c:y val="-5.6120653217889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400" b="1">
                    <a:solidFill>
                      <a:schemeClr val="accent3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гим. 2, 75</c:v>
                </c:pt>
                <c:pt idx="1">
                  <c:v>лицей-инт. 2, шк.135 </c:v>
                </c:pt>
                <c:pt idx="2">
                  <c:v>гим-инт 4</c:v>
                </c:pt>
                <c:pt idx="3">
                  <c:v>шк.137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0.68</c:v>
                </c:pt>
                <c:pt idx="1">
                  <c:v>0.67</c:v>
                </c:pt>
                <c:pt idx="2">
                  <c:v>0.62</c:v>
                </c:pt>
                <c:pt idx="3">
                  <c:v>0.6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52545920"/>
        <c:axId val="152547712"/>
        <c:axId val="0"/>
      </c:bar3DChart>
      <c:catAx>
        <c:axId val="152545920"/>
        <c:scaling>
          <c:orientation val="minMax"/>
        </c:scaling>
        <c:delete val="0"/>
        <c:axPos val="b"/>
        <c:majorTickMark val="out"/>
        <c:minorTickMark val="none"/>
        <c:tickLblPos val="nextTo"/>
        <c:crossAx val="152547712"/>
        <c:crosses val="autoZero"/>
        <c:auto val="1"/>
        <c:lblAlgn val="ctr"/>
        <c:lblOffset val="100"/>
        <c:noMultiLvlLbl val="0"/>
      </c:catAx>
      <c:valAx>
        <c:axId val="152547712"/>
        <c:scaling>
          <c:orientation val="minMax"/>
        </c:scaling>
        <c:delete val="1"/>
        <c:axPos val="l"/>
        <c:majorGridlines/>
        <c:numFmt formatCode="0%" sourceLinked="1"/>
        <c:majorTickMark val="out"/>
        <c:minorTickMark val="none"/>
        <c:tickLblPos val="nextTo"/>
        <c:crossAx val="15254592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гимназия 122</c:v>
                </c:pt>
                <c:pt idx="1">
                  <c:v>ДМШ-32</c:v>
                </c:pt>
                <c:pt idx="2">
                  <c:v>Елена-сервис</c:v>
                </c:pt>
                <c:pt idx="3">
                  <c:v>школа 34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83</c:v>
                </c:pt>
                <c:pt idx="1">
                  <c:v>81</c:v>
                </c:pt>
                <c:pt idx="2">
                  <c:v>77</c:v>
                </c:pt>
                <c:pt idx="3">
                  <c:v>77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гимназия 122</c:v>
                </c:pt>
                <c:pt idx="1">
                  <c:v>ДМШ-32</c:v>
                </c:pt>
                <c:pt idx="2">
                  <c:v>Елена-сервис</c:v>
                </c:pt>
                <c:pt idx="3">
                  <c:v>школа 34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84</c:v>
                </c:pt>
                <c:pt idx="1">
                  <c:v>86</c:v>
                </c:pt>
                <c:pt idx="2">
                  <c:v>77</c:v>
                </c:pt>
                <c:pt idx="3">
                  <c:v>78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b="1">
                    <a:solidFill>
                      <a:srgbClr val="FF000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гимназия 122</c:v>
                </c:pt>
                <c:pt idx="1">
                  <c:v>ДМШ-32</c:v>
                </c:pt>
                <c:pt idx="2">
                  <c:v>Елена-сервис</c:v>
                </c:pt>
                <c:pt idx="3">
                  <c:v>школа 34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91</c:v>
                </c:pt>
                <c:pt idx="1">
                  <c:v>86</c:v>
                </c:pt>
                <c:pt idx="2">
                  <c:v>77</c:v>
                </c:pt>
                <c:pt idx="3">
                  <c:v>78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57556096"/>
        <c:axId val="157561984"/>
        <c:axId val="0"/>
      </c:bar3DChart>
      <c:catAx>
        <c:axId val="157556096"/>
        <c:scaling>
          <c:orientation val="minMax"/>
        </c:scaling>
        <c:delete val="0"/>
        <c:axPos val="b"/>
        <c:majorTickMark val="out"/>
        <c:minorTickMark val="none"/>
        <c:tickLblPos val="nextTo"/>
        <c:crossAx val="157561984"/>
        <c:crosses val="autoZero"/>
        <c:auto val="1"/>
        <c:lblAlgn val="ctr"/>
        <c:lblOffset val="100"/>
        <c:noMultiLvlLbl val="0"/>
      </c:catAx>
      <c:valAx>
        <c:axId val="157561984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15755609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8729695246427533"/>
          <c:y val="0.72149926987913948"/>
          <c:w val="0.20961662778263829"/>
          <c:h val="0.25570359280444849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аттестовано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"/>
                  <c:y val="-5.47910218655005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000" b="1">
                    <a:solidFill>
                      <a:schemeClr val="bg2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Лист1!$A$2:$A$8</c:f>
              <c:strCache>
                <c:ptCount val="6"/>
                <c:pt idx="0">
                  <c:v>химия</c:v>
                </c:pt>
                <c:pt idx="1">
                  <c:v>география</c:v>
                </c:pt>
                <c:pt idx="2">
                  <c:v>биология</c:v>
                </c:pt>
                <c:pt idx="3">
                  <c:v>русский язык</c:v>
                </c:pt>
                <c:pt idx="4">
                  <c:v>история</c:v>
                </c:pt>
                <c:pt idx="5">
                  <c:v>начальные кл.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84</c:v>
                </c:pt>
                <c:pt idx="1">
                  <c:v>83</c:v>
                </c:pt>
                <c:pt idx="2">
                  <c:v>79</c:v>
                </c:pt>
                <c:pt idx="3">
                  <c:v>77</c:v>
                </c:pt>
                <c:pt idx="4">
                  <c:v>74</c:v>
                </c:pt>
                <c:pt idx="5">
                  <c:v>74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высшая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7.0844269466316711E-3"/>
                  <c:y val="-0.1449389140712973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8.5013834830168396E-3"/>
                  <c:y val="-0.1402650159756814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8.1223874793428606E-3"/>
                  <c:y val="-0.141199824103116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5.6675889886778751E-3"/>
                  <c:y val="-0.1468399385995414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7.0844862358473443E-3"/>
                  <c:y val="-0.1227318889787212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5.6675889886778751E-3"/>
                  <c:y val="-0.1643730655965016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1.133517797735575E-2"/>
                  <c:y val="-0.1227318889787212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>
                    <a:solidFill>
                      <a:srgbClr val="0070C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Лист1!$A$2:$A$8</c:f>
              <c:strCache>
                <c:ptCount val="6"/>
                <c:pt idx="0">
                  <c:v>химия</c:v>
                </c:pt>
                <c:pt idx="1">
                  <c:v>география</c:v>
                </c:pt>
                <c:pt idx="2">
                  <c:v>биология</c:v>
                </c:pt>
                <c:pt idx="3">
                  <c:v>русский язык</c:v>
                </c:pt>
                <c:pt idx="4">
                  <c:v>история</c:v>
                </c:pt>
                <c:pt idx="5">
                  <c:v>начальные кл.</c:v>
                </c:pt>
              </c:strCache>
            </c:strRef>
          </c:cat>
          <c:val>
            <c:numRef>
              <c:f>Лист1!$C$2:$C$8</c:f>
              <c:numCache>
                <c:formatCode>General</c:formatCode>
                <c:ptCount val="7"/>
                <c:pt idx="0">
                  <c:v>47</c:v>
                </c:pt>
                <c:pt idx="1">
                  <c:v>28</c:v>
                </c:pt>
                <c:pt idx="2">
                  <c:v>45</c:v>
                </c:pt>
                <c:pt idx="3">
                  <c:v>35</c:v>
                </c:pt>
                <c:pt idx="4">
                  <c:v>26</c:v>
                </c:pt>
                <c:pt idx="5">
                  <c:v>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57605248"/>
        <c:axId val="160019584"/>
        <c:axId val="0"/>
      </c:bar3DChart>
      <c:catAx>
        <c:axId val="1576052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60019584"/>
        <c:crosses val="autoZero"/>
        <c:auto val="1"/>
        <c:lblAlgn val="ctr"/>
        <c:lblOffset val="100"/>
        <c:noMultiLvlLbl val="0"/>
      </c:catAx>
      <c:valAx>
        <c:axId val="160019584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15760524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9672596480995439"/>
          <c:y val="0.73809793656240652"/>
          <c:w val="0.20058617672790902"/>
          <c:h val="0.22681276383793439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аттестовано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9.8887515451174281E-3"/>
                  <c:y val="-2.80603266089448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1536876802637E-2"/>
                  <c:y val="-1.68361959653669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1425628347754428E-2"/>
                  <c:y val="-1.68361959653669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000" b="1">
                    <a:solidFill>
                      <a:srgbClr val="C0000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информатика</c:v>
                </c:pt>
                <c:pt idx="1">
                  <c:v>физика</c:v>
                </c:pt>
                <c:pt idx="2">
                  <c:v>иностранный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62</c:v>
                </c:pt>
                <c:pt idx="1">
                  <c:v>63</c:v>
                </c:pt>
                <c:pt idx="2">
                  <c:v>66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высшая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1425628347754428E-2"/>
                  <c:y val="-2.806032660894488E-3"/>
                </c:manualLayout>
              </c:layout>
              <c:spPr/>
              <c:txPr>
                <a:bodyPr/>
                <a:lstStyle/>
                <a:p>
                  <a:pPr>
                    <a:defRPr sz="2400" b="1">
                      <a:solidFill>
                        <a:srgbClr val="7030A0"/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1425628347754428E-2"/>
                  <c:y val="-2.80603266089448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3073753605274E-2"/>
                  <c:y val="-1.4030163304472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000" b="1">
                    <a:solidFill>
                      <a:srgbClr val="7030A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информатика</c:v>
                </c:pt>
                <c:pt idx="1">
                  <c:v>физика</c:v>
                </c:pt>
                <c:pt idx="2">
                  <c:v>иностранный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38</c:v>
                </c:pt>
                <c:pt idx="1">
                  <c:v>21</c:v>
                </c:pt>
                <c:pt idx="2">
                  <c:v>15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invertIfNegative val="0"/>
          <c:cat>
            <c:strRef>
              <c:f>Лист1!$A$2:$A$4</c:f>
              <c:strCache>
                <c:ptCount val="3"/>
                <c:pt idx="0">
                  <c:v>информатика</c:v>
                </c:pt>
                <c:pt idx="1">
                  <c:v>физика</c:v>
                </c:pt>
                <c:pt idx="2">
                  <c:v>иностранный</c:v>
                </c:pt>
              </c:strCache>
            </c:strRef>
          </c:cat>
          <c:val>
            <c:numRef>
              <c:f>Лист1!$D$2:$D$4</c:f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66531840"/>
        <c:axId val="166533376"/>
        <c:axId val="0"/>
      </c:bar3DChart>
      <c:catAx>
        <c:axId val="166531840"/>
        <c:scaling>
          <c:orientation val="minMax"/>
        </c:scaling>
        <c:delete val="0"/>
        <c:axPos val="b"/>
        <c:majorTickMark val="out"/>
        <c:minorTickMark val="none"/>
        <c:tickLblPos val="nextTo"/>
        <c:crossAx val="166533376"/>
        <c:crosses val="autoZero"/>
        <c:auto val="1"/>
        <c:lblAlgn val="ctr"/>
        <c:lblOffset val="100"/>
        <c:noMultiLvlLbl val="0"/>
      </c:catAx>
      <c:valAx>
        <c:axId val="166533376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16653184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8397762702406326"/>
          <c:y val="0.76926081808446056"/>
          <c:w val="0.20942987194585844"/>
          <c:h val="0.168598373429036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E7C7E-ADCE-4AF1-828C-7E79CA1F3667}" type="datetimeFigureOut">
              <a:rPr lang="ru-RU" smtClean="0"/>
              <a:t>05.09.2018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F399B43-C393-4006-9EE7-CC523D501E05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E7C7E-ADCE-4AF1-828C-7E79CA1F3667}" type="datetimeFigureOut">
              <a:rPr lang="ru-RU" smtClean="0"/>
              <a:t>05.09.2018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99B43-C393-4006-9EE7-CC523D501E0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E7C7E-ADCE-4AF1-828C-7E79CA1F3667}" type="datetimeFigureOut">
              <a:rPr lang="ru-RU" smtClean="0"/>
              <a:t>05.09.2018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99B43-C393-4006-9EE7-CC523D501E05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E7C7E-ADCE-4AF1-828C-7E79CA1F3667}" type="datetimeFigureOut">
              <a:rPr lang="ru-RU" smtClean="0"/>
              <a:t>05.09.2018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99B43-C393-4006-9EE7-CC523D501E05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E7C7E-ADCE-4AF1-828C-7E79CA1F3667}" type="datetimeFigureOut">
              <a:rPr lang="ru-RU" smtClean="0"/>
              <a:t>05.09.2018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99B43-C393-4006-9EE7-CC523D501E05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E7C7E-ADCE-4AF1-828C-7E79CA1F3667}" type="datetimeFigureOut">
              <a:rPr lang="ru-RU" smtClean="0"/>
              <a:t>05.09.2018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99B43-C393-4006-9EE7-CC523D501E0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E7C7E-ADCE-4AF1-828C-7E79CA1F3667}" type="datetimeFigureOut">
              <a:rPr lang="ru-RU" smtClean="0"/>
              <a:t>05.09.2018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99B43-C393-4006-9EE7-CC523D501E0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E7C7E-ADCE-4AF1-828C-7E79CA1F3667}" type="datetimeFigureOut">
              <a:rPr lang="ru-RU" smtClean="0"/>
              <a:t>05.09.2018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99B43-C393-4006-9EE7-CC523D501E0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E7C7E-ADCE-4AF1-828C-7E79CA1F3667}" type="datetimeFigureOut">
              <a:rPr lang="ru-RU" smtClean="0"/>
              <a:t>05.09.2018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99B43-C393-4006-9EE7-CC523D501E0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E7C7E-ADCE-4AF1-828C-7E79CA1F3667}" type="datetimeFigureOut">
              <a:rPr lang="ru-RU" smtClean="0"/>
              <a:t>05.09.2018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99B43-C393-4006-9EE7-CC523D501E0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E7C7E-ADCE-4AF1-828C-7E79CA1F3667}" type="datetimeFigureOut">
              <a:rPr lang="ru-RU" smtClean="0"/>
              <a:t>05.09.2018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99B43-C393-4006-9EE7-CC523D501E0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12CE7C7E-ADCE-4AF1-828C-7E79CA1F3667}" type="datetimeFigureOut">
              <a:rPr lang="ru-RU" smtClean="0"/>
              <a:t>05.09.2018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0F399B43-C393-4006-9EE7-CC523D501E05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2531367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Итоги аттестации </a:t>
            </a:r>
            <a:r>
              <a:rPr lang="ru-RU" sz="3600" b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педагогических </a:t>
            </a:r>
            <a:r>
              <a:rPr lang="ru-RU" sz="3600" b="1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работников </a:t>
            </a:r>
            <a:r>
              <a:rPr lang="ru-RU" sz="3600" b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2017-2018 </a:t>
            </a:r>
            <a:r>
              <a:rPr lang="ru-RU" sz="3600" b="1" dirty="0" err="1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г.г</a:t>
            </a:r>
            <a:r>
              <a:rPr lang="ru-RU" sz="3600" b="1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36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 descr="http://s017.radikal.ru/i442/1208/66/9a9336ad2c04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3573016"/>
            <a:ext cx="1485900" cy="2638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35951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Аттестовано на категории- 548 педагогов:</a:t>
            </a:r>
          </a:p>
          <a:p>
            <a:pPr marL="0" indent="0">
              <a:buNone/>
            </a:pPr>
            <a:endParaRPr lang="ru-RU" sz="2800" b="1" dirty="0" smtClean="0"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Высшая – 178</a:t>
            </a:r>
          </a:p>
          <a:p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Первая- 370</a:t>
            </a:r>
          </a:p>
          <a:p>
            <a:pPr marL="0" indent="0">
              <a:buNone/>
            </a:pPr>
            <a:r>
              <a:rPr lang="ru-RU" sz="2800" b="1" i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 отклонения на высшую категорию</a:t>
            </a:r>
            <a:endParaRPr lang="ru-RU" sz="2800" b="1" i="1" dirty="0"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65973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24744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Качественный </a:t>
            </a:r>
            <a:r>
              <a:rPr lang="ru-RU" sz="2800" b="1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состав педагогических работников</a:t>
            </a:r>
            <a:br>
              <a:rPr lang="ru-RU" sz="2800" b="1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800" b="1" i="1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средний показатель в районе-68</a:t>
            </a:r>
            <a:r>
              <a:rPr lang="ru-RU" sz="2800" b="1" i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%)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02492116"/>
              </p:ext>
            </p:extLst>
          </p:nvPr>
        </p:nvGraphicFramePr>
        <p:xfrm>
          <a:off x="467544" y="1268760"/>
          <a:ext cx="7931224" cy="52131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051278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20080"/>
          </a:xfrm>
        </p:spPr>
        <p:txBody>
          <a:bodyPr/>
          <a:lstStyle/>
          <a:p>
            <a:r>
              <a:rPr lang="ru-RU" sz="2800" b="1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Качественный состав по типам учреждений</a:t>
            </a:r>
            <a:endParaRPr lang="ru-RU" sz="2800" b="1" dirty="0">
              <a:solidFill>
                <a:schemeClr val="bg2">
                  <a:lumMod val="50000"/>
                </a:schemeClr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48516367"/>
              </p:ext>
            </p:extLst>
          </p:nvPr>
        </p:nvGraphicFramePr>
        <p:xfrm>
          <a:off x="539552" y="1196752"/>
          <a:ext cx="8136904" cy="496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169675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92088"/>
          </a:xfrm>
        </p:spPr>
        <p:txBody>
          <a:bodyPr/>
          <a:lstStyle/>
          <a:p>
            <a:r>
              <a:rPr lang="ru-RU" sz="2800" b="1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Качественный состав по видам учреждений</a:t>
            </a:r>
            <a:endParaRPr lang="ru-RU" sz="2800" b="1" dirty="0">
              <a:solidFill>
                <a:schemeClr val="bg2">
                  <a:lumMod val="50000"/>
                </a:schemeClr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60011369"/>
              </p:ext>
            </p:extLst>
          </p:nvPr>
        </p:nvGraphicFramePr>
        <p:xfrm>
          <a:off x="457200" y="1052512"/>
          <a:ext cx="8229600" cy="54008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38397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640960" cy="792088"/>
          </a:xfrm>
        </p:spPr>
        <p:txBody>
          <a:bodyPr/>
          <a:lstStyle/>
          <a:p>
            <a:r>
              <a:rPr lang="ru-RU" sz="2600" b="1" dirty="0">
                <a:solidFill>
                  <a:schemeClr val="accent3"/>
                </a:solidFill>
                <a:effectLst/>
                <a:latin typeface="Times New Roman" pitchFamily="18" charset="0"/>
              </a:rPr>
              <a:t>Низкие показатели по количеству аттестованных</a:t>
            </a:r>
            <a:r>
              <a:rPr lang="en-US" sz="2600" b="1" dirty="0">
                <a:solidFill>
                  <a:schemeClr val="accent3"/>
                </a:solidFill>
                <a:effectLst/>
                <a:latin typeface="Times New Roman" pitchFamily="18" charset="0"/>
              </a:rPr>
              <a:t> </a:t>
            </a:r>
            <a:r>
              <a:rPr lang="ru-RU" sz="2600" b="1" dirty="0">
                <a:solidFill>
                  <a:schemeClr val="accent3"/>
                </a:solidFill>
                <a:effectLst/>
                <a:latin typeface="Times New Roman" pitchFamily="18" charset="0"/>
              </a:rPr>
              <a:t>в ОО</a:t>
            </a:r>
            <a:endParaRPr lang="ru-RU" sz="2600" b="1" dirty="0">
              <a:solidFill>
                <a:schemeClr val="accent3"/>
              </a:solidFill>
              <a:effectLst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69797528"/>
              </p:ext>
            </p:extLst>
          </p:nvPr>
        </p:nvGraphicFramePr>
        <p:xfrm>
          <a:off x="611560" y="1052736"/>
          <a:ext cx="7632848" cy="66247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321763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568952" cy="720080"/>
          </a:xfrm>
        </p:spPr>
        <p:txBody>
          <a:bodyPr/>
          <a:lstStyle/>
          <a:p>
            <a:r>
              <a:rPr lang="ru-RU" sz="28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Низкие показатели в инновационных учреждениях</a:t>
            </a:r>
            <a:endParaRPr lang="ru-RU" sz="2800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18426077"/>
              </p:ext>
            </p:extLst>
          </p:nvPr>
        </p:nvGraphicFramePr>
        <p:xfrm>
          <a:off x="251520" y="1052736"/>
          <a:ext cx="8229600" cy="5256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850986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91264" cy="100811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800" dirty="0">
                <a:solidFill>
                  <a:srgbClr val="0070C0"/>
                </a:solidFill>
                <a:latin typeface="Times New Roman" pitchFamily="18" charset="0"/>
              </a:rPr>
              <a:t>Высокие </a:t>
            </a:r>
            <a:r>
              <a:rPr lang="ru-RU" sz="2800" dirty="0" smtClean="0">
                <a:solidFill>
                  <a:srgbClr val="0070C0"/>
                </a:solidFill>
                <a:latin typeface="Times New Roman" pitchFamily="18" charset="0"/>
              </a:rPr>
              <a:t>показатели и положительная динамика</a:t>
            </a:r>
            <a:br>
              <a:rPr lang="ru-RU" sz="2800" dirty="0" smtClean="0">
                <a:solidFill>
                  <a:srgbClr val="0070C0"/>
                </a:solidFill>
                <a:latin typeface="Times New Roman" pitchFamily="18" charset="0"/>
              </a:rPr>
            </a:br>
            <a:r>
              <a:rPr lang="ru-RU" sz="2800" dirty="0" smtClean="0">
                <a:solidFill>
                  <a:srgbClr val="0070C0"/>
                </a:solidFill>
                <a:latin typeface="Times New Roman" pitchFamily="18" charset="0"/>
              </a:rPr>
              <a:t>по </a:t>
            </a:r>
            <a:r>
              <a:rPr lang="ru-RU" sz="2800" dirty="0">
                <a:solidFill>
                  <a:srgbClr val="0070C0"/>
                </a:solidFill>
                <a:latin typeface="Times New Roman" pitchFamily="18" charset="0"/>
              </a:rPr>
              <a:t>количеству аттестованных</a:t>
            </a:r>
            <a:r>
              <a:rPr lang="en-US" sz="2800" dirty="0">
                <a:solidFill>
                  <a:srgbClr val="0070C0"/>
                </a:solidFill>
                <a:latin typeface="Times New Roman" pitchFamily="18" charset="0"/>
              </a:rPr>
              <a:t> </a:t>
            </a:r>
            <a:r>
              <a:rPr lang="ru-RU" sz="2800" dirty="0">
                <a:solidFill>
                  <a:srgbClr val="0070C0"/>
                </a:solidFill>
                <a:latin typeface="Times New Roman" pitchFamily="18" charset="0"/>
              </a:rPr>
              <a:t>в </a:t>
            </a:r>
            <a:r>
              <a:rPr lang="ru-RU" sz="2800" dirty="0" smtClean="0">
                <a:solidFill>
                  <a:srgbClr val="0070C0"/>
                </a:solidFill>
                <a:latin typeface="Times New Roman" pitchFamily="18" charset="0"/>
              </a:rPr>
              <a:t>ОО </a:t>
            </a:r>
            <a:endParaRPr lang="ru-RU" sz="28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64254843"/>
              </p:ext>
            </p:extLst>
          </p:nvPr>
        </p:nvGraphicFramePr>
        <p:xfrm>
          <a:off x="457200" y="1600200"/>
          <a:ext cx="8291264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861221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864096"/>
          </a:xfrm>
        </p:spPr>
        <p:txBody>
          <a:bodyPr/>
          <a:lstStyle/>
          <a:p>
            <a:r>
              <a:rPr lang="ru-RU" sz="2800" b="1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Высокие показатели учителей-предметников</a:t>
            </a:r>
            <a:endParaRPr lang="ru-RU" sz="2800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93834710"/>
              </p:ext>
            </p:extLst>
          </p:nvPr>
        </p:nvGraphicFramePr>
        <p:xfrm>
          <a:off x="457200" y="1052736"/>
          <a:ext cx="8229600" cy="50734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739434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243408"/>
            <a:ext cx="8229600" cy="1656184"/>
          </a:xfrm>
        </p:spPr>
        <p:txBody>
          <a:bodyPr/>
          <a:lstStyle/>
          <a:p>
            <a:pPr>
              <a:lnSpc>
                <a:spcPts val="5000"/>
              </a:lnSpc>
            </a:pPr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Низкие показатели по количеству аттестованных учителей-предметников</a:t>
            </a:r>
            <a:endParaRPr lang="ru-RU" sz="28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75180372"/>
              </p:ext>
            </p:extLst>
          </p:nvPr>
        </p:nvGraphicFramePr>
        <p:xfrm>
          <a:off x="827088" y="1340768"/>
          <a:ext cx="7705725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51650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908720"/>
            <a:ext cx="8424936" cy="5544615"/>
          </a:xfrm>
        </p:spPr>
        <p:txBody>
          <a:bodyPr>
            <a:normAutofit/>
          </a:bodyPr>
          <a:lstStyle/>
          <a:p>
            <a:endParaRPr lang="ru-RU" sz="26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i="1" dirty="0">
              <a:solidFill>
                <a:srgbClr val="80008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5" y="260647"/>
            <a:ext cx="8424936" cy="504057"/>
          </a:xfrm>
        </p:spPr>
        <p:txBody>
          <a:bodyPr/>
          <a:lstStyle/>
          <a:p>
            <a:pPr marL="182880"/>
            <a:r>
              <a:rPr lang="ru-RU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ln>
                  <a:solidFill>
                    <a:srgbClr val="C0504D">
                      <a:lumMod val="75000"/>
                    </a:srgbClr>
                  </a:solidFill>
                </a:ln>
                <a:solidFill>
                  <a:srgbClr val="9A11BF"/>
                </a:solidFill>
                <a:latin typeface="Times New Roman" pitchFamily="18" charset="0"/>
                <a:cs typeface="Times New Roman" pitchFamily="18" charset="0"/>
              </a:rPr>
              <a:t>Национальная система </a:t>
            </a:r>
            <a:r>
              <a:rPr lang="ru-RU" sz="2800" dirty="0" smtClean="0">
                <a:ln>
                  <a:solidFill>
                    <a:srgbClr val="C0504D">
                      <a:lumMod val="75000"/>
                    </a:srgbClr>
                  </a:solidFill>
                </a:ln>
                <a:solidFill>
                  <a:srgbClr val="9A11BF"/>
                </a:solidFill>
                <a:latin typeface="Times New Roman" pitchFamily="18" charset="0"/>
                <a:cs typeface="Times New Roman" pitchFamily="18" charset="0"/>
              </a:rPr>
              <a:t>учительского </a:t>
            </a:r>
            <a:r>
              <a:rPr lang="ru-RU" sz="2800" dirty="0">
                <a:ln>
                  <a:solidFill>
                    <a:srgbClr val="C0504D">
                      <a:lumMod val="75000"/>
                    </a:srgbClr>
                  </a:solidFill>
                </a:ln>
                <a:solidFill>
                  <a:srgbClr val="9A11BF"/>
                </a:solidFill>
                <a:latin typeface="Times New Roman" pitchFamily="18" charset="0"/>
                <a:cs typeface="Times New Roman" pitchFamily="18" charset="0"/>
              </a:rPr>
              <a:t>роста</a:t>
            </a:r>
            <a:endParaRPr lang="ru-RU" sz="2800" dirty="0">
              <a:solidFill>
                <a:srgbClr val="9A11B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836712"/>
            <a:ext cx="8280920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1.Новая </a:t>
            </a: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модель аттестации </a:t>
            </a:r>
            <a:r>
              <a:rPr lang="ru-RU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педкадров</a:t>
            </a:r>
            <a:endParaRPr lang="ru-RU" sz="20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Ведется обсуждение единых критериев общей оценки квалификации учителя и стимулирования повышения качества выполнения непосредственно связанных с образовательной деятельностью дополнительных видов педагогической работы, в частности, руководство методическими объединениями и педагогическое наставничество.</a:t>
            </a:r>
          </a:p>
          <a:p>
            <a:pPr algn="just"/>
            <a:endParaRPr lang="ru-RU" sz="20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Прорабатываемые задачи:</a:t>
            </a: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sz="2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устранение избыточной  отчетности учителей при аттестации</a:t>
            </a: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sz="2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разработки механизмов учета мнения выпускников общеобразовательных организаций в рамках проведения общественной экспертизы</a:t>
            </a: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sz="2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создание условий и стимулов для повышения профессионального уровня учителей в рамках аттестации</a:t>
            </a: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переход от сложившихся  региональных  систем аттестации к федеральной системе (критериям и процедурам) аттестации учителей </a:t>
            </a:r>
            <a:r>
              <a:rPr lang="ru-RU" sz="2000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(к 1 января 2019 года)</a:t>
            </a:r>
          </a:p>
        </p:txBody>
      </p:sp>
    </p:spTree>
    <p:extLst>
      <p:ext uri="{BB962C8B-B14F-4D97-AF65-F5344CB8AC3E}">
        <p14:creationId xmlns:p14="http://schemas.microsoft.com/office/powerpoint/2010/main" val="20537205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729956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2324</TotalTime>
  <Words>226</Words>
  <Application>Microsoft Office PowerPoint</Application>
  <PresentationFormat>Экран (4:3)</PresentationFormat>
  <Paragraphs>70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Исполнительная</vt:lpstr>
      <vt:lpstr>Итоги аттестации  педагогических работников  2017-2018 г.г.</vt:lpstr>
      <vt:lpstr>Презентация PowerPoint</vt:lpstr>
      <vt:lpstr>        Качественный состав педагогических работников (средний показатель в районе-68%)</vt:lpstr>
      <vt:lpstr>Качественный состав по типам учреждений</vt:lpstr>
      <vt:lpstr>Качественный состав по видам учреждений</vt:lpstr>
      <vt:lpstr>Низкие показатели по количеству аттестованных в ОО</vt:lpstr>
      <vt:lpstr>Низкие показатели в инновационных учреждениях</vt:lpstr>
      <vt:lpstr>Высокие показатели и положительная динамика по количеству аттестованных в ОО </vt:lpstr>
      <vt:lpstr>Высокие показатели учителей-предметников</vt:lpstr>
      <vt:lpstr>Низкие показатели по количеству аттестованных учителей-предметников</vt:lpstr>
      <vt:lpstr> Национальная система учительского роста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Итоги аттестации педагогических работников 2017-2018 г.г.</dc:title>
  <dc:creator>1</dc:creator>
  <cp:lastModifiedBy>1</cp:lastModifiedBy>
  <cp:revision>49</cp:revision>
  <dcterms:created xsi:type="dcterms:W3CDTF">2018-04-26T13:41:51Z</dcterms:created>
  <dcterms:modified xsi:type="dcterms:W3CDTF">2018-09-05T14:51:59Z</dcterms:modified>
</cp:coreProperties>
</file>